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309" r:id="rId3"/>
    <p:sldId id="306" r:id="rId4"/>
    <p:sldId id="310" r:id="rId5"/>
    <p:sldId id="311" r:id="rId6"/>
    <p:sldId id="313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22" r:id="rId15"/>
    <p:sldId id="305" r:id="rId16"/>
    <p:sldId id="300" r:id="rId17"/>
    <p:sldId id="301" r:id="rId18"/>
    <p:sldId id="304" r:id="rId19"/>
    <p:sldId id="307" r:id="rId20"/>
    <p:sldId id="324" r:id="rId21"/>
    <p:sldId id="318" r:id="rId22"/>
    <p:sldId id="325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FF"/>
    <a:srgbClr val="800000"/>
    <a:srgbClr val="333300"/>
    <a:srgbClr val="0F1208"/>
    <a:srgbClr val="A5C26A"/>
    <a:srgbClr val="97B953"/>
    <a:srgbClr val="003300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i="0" dirty="0">
                <a:latin typeface="+mj-lt"/>
              </a:rPr>
              <a:t>Результаты  ВПР  </a:t>
            </a:r>
          </a:p>
          <a:p>
            <a:pPr>
              <a:defRPr/>
            </a:pPr>
            <a:r>
              <a:rPr lang="ru-RU" sz="3600" i="0" baseline="0" dirty="0">
                <a:latin typeface="+mj-lt"/>
              </a:rPr>
              <a:t>по русскому языку (2 класс</a:t>
            </a:r>
            <a:r>
              <a:rPr lang="ru-RU" sz="3600" i="0" baseline="0" dirty="0"/>
              <a:t>)</a:t>
            </a:r>
            <a:endParaRPr lang="ru-RU" sz="3600" i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Лист1!$C$106:$C$107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Лист1!$D$106:$D$107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0.96300000000000063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89088"/>
        <c:axId val="86213760"/>
      </c:barChart>
      <c:catAx>
        <c:axId val="86089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600" b="1">
                <a:latin typeface="+mn-lt"/>
              </a:defRPr>
            </a:pPr>
            <a:endParaRPr lang="ru-RU"/>
          </a:p>
        </c:txPr>
        <c:crossAx val="86213760"/>
        <c:crosses val="autoZero"/>
        <c:auto val="1"/>
        <c:lblAlgn val="ctr"/>
        <c:lblOffset val="100"/>
        <c:noMultiLvlLbl val="0"/>
      </c:catAx>
      <c:valAx>
        <c:axId val="862137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86089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 ВПР по предметам  </a:t>
            </a:r>
          </a:p>
          <a:p>
            <a:pPr>
              <a:defRPr/>
            </a:pPr>
            <a:r>
              <a:rPr lang="ru-RU" dirty="0"/>
              <a:t>(4 класс)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Лист1!$D$122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Лист1!$E$121:$G$121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Лист1!$E$122:$G$122</c:f>
              <c:numCache>
                <c:formatCode>0%</c:formatCode>
                <c:ptCount val="3"/>
                <c:pt idx="0">
                  <c:v>0.77000000000000079</c:v>
                </c:pt>
                <c:pt idx="1">
                  <c:v>0.85000000000000064</c:v>
                </c:pt>
                <c:pt idx="2">
                  <c:v>0.63000000000000078</c:v>
                </c:pt>
              </c:numCache>
            </c:numRef>
          </c:val>
        </c:ser>
        <c:ser>
          <c:idx val="1"/>
          <c:order val="1"/>
          <c:tx>
            <c:strRef>
              <c:f>Лист1!$D$123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Лист1!$E$121:$G$121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Лист1!$E$123:$G$123</c:f>
              <c:numCache>
                <c:formatCode>0%</c:formatCode>
                <c:ptCount val="3"/>
                <c:pt idx="0">
                  <c:v>0.8</c:v>
                </c:pt>
                <c:pt idx="1">
                  <c:v>0.84000000000000064</c:v>
                </c:pt>
                <c:pt idx="2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Лист1!$D$124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Лист1!$E$121:$G$121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Лист1!$E$124:$G$124</c:f>
              <c:numCache>
                <c:formatCode>0%</c:formatCode>
                <c:ptCount val="3"/>
                <c:pt idx="0">
                  <c:v>0.76000000000000079</c:v>
                </c:pt>
                <c:pt idx="1">
                  <c:v>0.88</c:v>
                </c:pt>
                <c:pt idx="2">
                  <c:v>0.75000000000000078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83424"/>
        <c:axId val="87385216"/>
      </c:barChart>
      <c:catAx>
        <c:axId val="87383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7385216"/>
        <c:crosses val="autoZero"/>
        <c:auto val="1"/>
        <c:lblAlgn val="ctr"/>
        <c:lblOffset val="100"/>
        <c:noMultiLvlLbl val="0"/>
      </c:catAx>
      <c:valAx>
        <c:axId val="873852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383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3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Результаты</a:t>
            </a:r>
            <a:r>
              <a:rPr lang="ru-RU" sz="2800" baseline="0" dirty="0" smtClean="0"/>
              <a:t>  </a:t>
            </a:r>
            <a:r>
              <a:rPr lang="ru-RU" sz="2800" dirty="0" smtClean="0"/>
              <a:t>ВПР </a:t>
            </a:r>
            <a:r>
              <a:rPr lang="ru-RU" sz="2800" dirty="0"/>
              <a:t>по предметам  (5 класс)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Лист1!$D$139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Лист1!$E$138:$H$138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Лист1!$E$139:$H$139</c:f>
              <c:numCache>
                <c:formatCode>0%</c:formatCode>
                <c:ptCount val="4"/>
                <c:pt idx="0">
                  <c:v>0.4</c:v>
                </c:pt>
                <c:pt idx="1">
                  <c:v>0.60000000000000064</c:v>
                </c:pt>
                <c:pt idx="2">
                  <c:v>0.46</c:v>
                </c:pt>
                <c:pt idx="3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Лист1!$D$140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Лист1!$E$138:$H$138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Лист1!$E$140:$H$140</c:f>
              <c:numCache>
                <c:formatCode>0%</c:formatCode>
                <c:ptCount val="4"/>
                <c:pt idx="0">
                  <c:v>0.44</c:v>
                </c:pt>
                <c:pt idx="1">
                  <c:v>0.54</c:v>
                </c:pt>
                <c:pt idx="2">
                  <c:v>0.75000000000000078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94944"/>
        <c:axId val="87413120"/>
      </c:barChart>
      <c:catAx>
        <c:axId val="87394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7413120"/>
        <c:crosses val="autoZero"/>
        <c:auto val="1"/>
        <c:lblAlgn val="ctr"/>
        <c:lblOffset val="100"/>
        <c:noMultiLvlLbl val="0"/>
      </c:catAx>
      <c:valAx>
        <c:axId val="874131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394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Результаты  ВПР по предметам  </a:t>
            </a:r>
          </a:p>
          <a:p>
            <a:pPr>
              <a:defRPr sz="1600"/>
            </a:pPr>
            <a:r>
              <a:rPr lang="ru-RU" sz="1600" dirty="0"/>
              <a:t>(4 класс)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Лист1!$D$122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Лист1!$E$121:$G$121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Лист1!$E$122:$G$122</c:f>
              <c:numCache>
                <c:formatCode>0%</c:formatCode>
                <c:ptCount val="3"/>
                <c:pt idx="0">
                  <c:v>0.77000000000000079</c:v>
                </c:pt>
                <c:pt idx="1">
                  <c:v>0.85000000000000064</c:v>
                </c:pt>
                <c:pt idx="2">
                  <c:v>0.63000000000000078</c:v>
                </c:pt>
              </c:numCache>
            </c:numRef>
          </c:val>
        </c:ser>
        <c:ser>
          <c:idx val="1"/>
          <c:order val="1"/>
          <c:tx>
            <c:strRef>
              <c:f>Лист1!$D$123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Лист1!$E$121:$G$121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Лист1!$E$123:$G$123</c:f>
              <c:numCache>
                <c:formatCode>0%</c:formatCode>
                <c:ptCount val="3"/>
                <c:pt idx="0">
                  <c:v>0.8</c:v>
                </c:pt>
                <c:pt idx="1">
                  <c:v>0.84000000000000064</c:v>
                </c:pt>
                <c:pt idx="2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Лист1!$D$124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Лист1!$E$121:$G$121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Лист1!$E$124:$G$124</c:f>
              <c:numCache>
                <c:formatCode>0%</c:formatCode>
                <c:ptCount val="3"/>
                <c:pt idx="0">
                  <c:v>0.76000000000000079</c:v>
                </c:pt>
                <c:pt idx="1">
                  <c:v>0.88</c:v>
                </c:pt>
                <c:pt idx="2">
                  <c:v>0.75000000000000078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57504"/>
        <c:axId val="89959040"/>
      </c:barChart>
      <c:catAx>
        <c:axId val="89957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9959040"/>
        <c:crosses val="autoZero"/>
        <c:auto val="1"/>
        <c:lblAlgn val="ctr"/>
        <c:lblOffset val="100"/>
        <c:noMultiLvlLbl val="0"/>
      </c:catAx>
      <c:valAx>
        <c:axId val="899590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9957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Результаты</a:t>
            </a:r>
            <a:r>
              <a:rPr lang="ru-RU" sz="1600" baseline="0" dirty="0" smtClean="0"/>
              <a:t>  </a:t>
            </a:r>
            <a:r>
              <a:rPr lang="ru-RU" sz="1600" dirty="0" smtClean="0"/>
              <a:t>ВПР </a:t>
            </a:r>
            <a:r>
              <a:rPr lang="ru-RU" sz="1600" dirty="0"/>
              <a:t>по предметам  (5 класс)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Лист1!$D$139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Лист1!$E$138:$H$138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Лист1!$E$139:$H$139</c:f>
              <c:numCache>
                <c:formatCode>0%</c:formatCode>
                <c:ptCount val="4"/>
                <c:pt idx="0">
                  <c:v>0.4</c:v>
                </c:pt>
                <c:pt idx="1">
                  <c:v>0.60000000000000064</c:v>
                </c:pt>
                <c:pt idx="2">
                  <c:v>0.46</c:v>
                </c:pt>
                <c:pt idx="3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Лист1!$D$140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Лист1!$E$138:$H$138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Лист1!$E$140:$H$140</c:f>
              <c:numCache>
                <c:formatCode>0%</c:formatCode>
                <c:ptCount val="4"/>
                <c:pt idx="0">
                  <c:v>0.44</c:v>
                </c:pt>
                <c:pt idx="1">
                  <c:v>0.54</c:v>
                </c:pt>
                <c:pt idx="2">
                  <c:v>0.75000000000000078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39840"/>
        <c:axId val="94741632"/>
      </c:barChart>
      <c:catAx>
        <c:axId val="94739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741632"/>
        <c:crosses val="autoZero"/>
        <c:auto val="1"/>
        <c:lblAlgn val="ctr"/>
        <c:lblOffset val="100"/>
        <c:noMultiLvlLbl val="0"/>
      </c:catAx>
      <c:valAx>
        <c:axId val="947416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739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i="0" dirty="0">
                <a:latin typeface="+mj-lt"/>
              </a:rPr>
              <a:t>Итоги  написания  ВПР по предметам (6 класс)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488331428042319E-2"/>
          <c:y val="0.14586892349179545"/>
          <c:w val="0.7112882260138107"/>
          <c:h val="0.73048454978040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[Книга1.xlsx]Лист1!$D$139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182722749886929E-3"/>
                  <c:y val="-5.9850374064837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518769787426504E-2"/>
                  <c:y val="-9.975062344139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27514546965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[Книга1.xlsx]Лист1!$E$138:$H$138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[Книга1.xlsx]Лист1!$E$139:$H$139</c:f>
              <c:numCache>
                <c:formatCode>0%</c:formatCode>
                <c:ptCount val="4"/>
                <c:pt idx="0">
                  <c:v>0.4</c:v>
                </c:pt>
                <c:pt idx="1">
                  <c:v>0.6</c:v>
                </c:pt>
                <c:pt idx="2">
                  <c:v>0.6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[Книга1.xlsx]Лист1!$D$140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564450474898234E-2"/>
                  <c:y val="-3.3250207813798837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91361374943465E-2"/>
                  <c:y val="-9.9753241567996018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2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55314337403888E-2"/>
                  <c:y val="3.3250207813798837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2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[Книга1.xlsx]Лист1!$E$138:$H$138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[Книга1.xlsx]Лист1!$E$140:$H$140</c:f>
              <c:numCache>
                <c:formatCode>0%</c:formatCode>
                <c:ptCount val="4"/>
                <c:pt idx="0">
                  <c:v>0.37</c:v>
                </c:pt>
                <c:pt idx="1">
                  <c:v>0.52</c:v>
                </c:pt>
                <c:pt idx="2">
                  <c:v>0.62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89740800"/>
        <c:axId val="89742336"/>
      </c:barChart>
      <c:catAx>
        <c:axId val="89740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9742336"/>
        <c:crosses val="autoZero"/>
        <c:auto val="1"/>
        <c:lblAlgn val="ctr"/>
        <c:lblOffset val="100"/>
        <c:noMultiLvlLbl val="0"/>
      </c:catAx>
      <c:valAx>
        <c:axId val="897423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974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4670789267141"/>
          <c:y val="0.46581158651926613"/>
          <c:w val="0.20729853940959966"/>
          <c:h val="0.24827694543169632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BCE8-43AD-4784-809C-6A8BDE6B3DC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C895-ED1A-4A10-9C13-A9E2164A4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7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90C5-B72B-414F-AB21-2AE32B55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570B-C3DC-4E27-890C-848881184234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7581-2D3F-42B8-B561-423A69A94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vpr" TargetMode="External"/><Relationship Id="rId2" Type="http://schemas.openxmlformats.org/officeDocument/2006/relationships/hyperlink" Target="http://www.eduvpr.ru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923" y="229136"/>
            <a:ext cx="87322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Century Schoolbook" panose="02040604050505020304" pitchFamily="18" charset="0"/>
                <a:ea typeface="Cambria" pitchFamily="18" charset="0"/>
              </a:rPr>
              <a:t>ВПР </a:t>
            </a:r>
          </a:p>
          <a:p>
            <a:pPr algn="ctr"/>
            <a:r>
              <a:rPr lang="ru-RU" sz="8000" b="1" i="1" dirty="0" smtClean="0">
                <a:latin typeface="Century Schoolbook" panose="02040604050505020304" pitchFamily="18" charset="0"/>
                <a:ea typeface="Cambria" pitchFamily="18" charset="0"/>
              </a:rPr>
              <a:t>Что такое ВПР? </a:t>
            </a:r>
          </a:p>
          <a:p>
            <a:pPr algn="ctr"/>
            <a:r>
              <a:rPr lang="ru-RU" sz="8000" b="1" i="1" dirty="0" smtClean="0">
                <a:latin typeface="Century Schoolbook" panose="02040604050505020304" pitchFamily="18" charset="0"/>
                <a:ea typeface="Cambria" pitchFamily="18" charset="0"/>
              </a:rPr>
              <a:t>Я знаю! </a:t>
            </a:r>
          </a:p>
          <a:p>
            <a:pPr algn="ctr"/>
            <a:r>
              <a:rPr lang="ru-RU" sz="8000" b="1" i="1" dirty="0" smtClean="0">
                <a:latin typeface="Century Schoolbook" panose="02040604050505020304" pitchFamily="18" charset="0"/>
                <a:ea typeface="Cambria" pitchFamily="18" charset="0"/>
              </a:rPr>
              <a:t>Я могу!</a:t>
            </a:r>
          </a:p>
          <a:p>
            <a:pPr algn="ctr"/>
            <a:r>
              <a:rPr lang="ru-RU" sz="4800" b="1" i="1" dirty="0" smtClean="0">
                <a:latin typeface="Cambria" pitchFamily="18" charset="0"/>
              </a:rPr>
              <a:t> </a:t>
            </a:r>
            <a:endParaRPr lang="ru-RU" sz="48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87"/>
            <a:ext cx="8715436" cy="6429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88" y="332656"/>
            <a:ext cx="8715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Что  можно  посоветовать родителям школьников, которым предстоит написать Всероссийские проверочные работы впервые?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95" y="2785256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1)Официальный </a:t>
            </a:r>
            <a:r>
              <a:rPr lang="ru-RU" sz="4000" b="1" dirty="0">
                <a:solidFill>
                  <a:srgbClr val="800000"/>
                </a:solidFill>
              </a:rPr>
              <a:t>сайт ВПР </a:t>
            </a:r>
            <a:r>
              <a:rPr lang="ru-RU" sz="4000" b="1" dirty="0" smtClean="0">
                <a:solidFill>
                  <a:srgbClr val="800000"/>
                </a:solidFill>
              </a:rPr>
              <a:t>(</a:t>
            </a:r>
            <a:r>
              <a:rPr lang="ru-RU" sz="4000" b="1" dirty="0" err="1">
                <a:solidFill>
                  <a:srgbClr val="800000"/>
                </a:solidFill>
              </a:rPr>
              <a:t>СтатГрад</a:t>
            </a:r>
            <a:r>
              <a:rPr lang="ru-RU" sz="4000" b="1" dirty="0">
                <a:solidFill>
                  <a:srgbClr val="800000"/>
                </a:solidFill>
              </a:rPr>
              <a:t>) - </a:t>
            </a:r>
            <a:r>
              <a:rPr lang="ru-RU" sz="4400" b="1" dirty="0" smtClean="0">
                <a:solidFill>
                  <a:srgbClr val="800000"/>
                </a:solidFill>
                <a:hlinkClick r:id="rId2"/>
              </a:rPr>
              <a:t>www.eduvpr.ru</a:t>
            </a:r>
            <a:endParaRPr lang="ru-RU" sz="4400" b="1" dirty="0" smtClean="0">
              <a:solidFill>
                <a:srgbClr val="800000"/>
              </a:solidFill>
            </a:endParaRPr>
          </a:p>
          <a:p>
            <a:r>
              <a:rPr lang="ru-RU" sz="4000" b="1" dirty="0" smtClean="0">
                <a:solidFill>
                  <a:srgbClr val="800000"/>
                </a:solidFill>
              </a:rPr>
              <a:t>2)ФИПИ</a:t>
            </a:r>
            <a:r>
              <a:rPr lang="ru-RU" sz="4400" dirty="0" smtClean="0"/>
              <a:t> </a:t>
            </a:r>
            <a:r>
              <a:rPr lang="ru-RU" sz="4400" b="1" dirty="0" smtClean="0">
                <a:hlinkClick r:id="rId3"/>
              </a:rPr>
              <a:t>http</a:t>
            </a:r>
            <a:r>
              <a:rPr lang="ru-RU" sz="4400" b="1" dirty="0">
                <a:hlinkClick r:id="rId3"/>
              </a:rPr>
              <a:t>://</a:t>
            </a:r>
            <a:r>
              <a:rPr lang="ru-RU" sz="4400" b="1" dirty="0" smtClean="0">
                <a:hlinkClick r:id="rId3"/>
              </a:rPr>
              <a:t>www.fipi.ru/vpr</a:t>
            </a:r>
            <a:endParaRPr lang="ru-RU" sz="4400" b="1" dirty="0"/>
          </a:p>
          <a:p>
            <a:r>
              <a:rPr lang="ru-RU" sz="4000" b="1" dirty="0" smtClean="0">
                <a:solidFill>
                  <a:srgbClr val="800000"/>
                </a:solidFill>
              </a:rPr>
              <a:t>3) Система </a:t>
            </a:r>
            <a:r>
              <a:rPr lang="ru-RU" sz="4000" b="1" dirty="0">
                <a:solidFill>
                  <a:srgbClr val="800000"/>
                </a:solidFill>
              </a:rPr>
              <a:t>независимого тестирования </a:t>
            </a:r>
            <a:r>
              <a:rPr lang="ru-RU" sz="4000" b="1" dirty="0" smtClean="0">
                <a:solidFill>
                  <a:srgbClr val="800000"/>
                </a:solidFill>
              </a:rPr>
              <a:t>на сайте</a:t>
            </a:r>
            <a:r>
              <a:rPr lang="ru-RU" sz="4400" dirty="0"/>
              <a:t> </a:t>
            </a:r>
            <a:r>
              <a:rPr lang="ru-RU" sz="4400" b="1" u="sng" dirty="0">
                <a:solidFill>
                  <a:srgbClr val="0000FF"/>
                </a:solidFill>
              </a:rPr>
              <a:t>https://</a:t>
            </a:r>
            <a:r>
              <a:rPr lang="ru-RU" sz="4400" b="1" u="sng" dirty="0" smtClean="0">
                <a:solidFill>
                  <a:srgbClr val="0000FF"/>
                </a:solidFill>
              </a:rPr>
              <a:t>mosregtest.ru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r>
              <a:rPr lang="ru-RU" sz="4400" dirty="0" smtClean="0"/>
              <a:t> </a:t>
            </a:r>
            <a:r>
              <a:rPr lang="ru-RU" sz="4400" dirty="0"/>
              <a:t> 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5" t="11707" r="2195" b="17792"/>
          <a:stretch/>
        </p:blipFill>
        <p:spPr bwMode="auto">
          <a:xfrm>
            <a:off x="0" y="116633"/>
            <a:ext cx="8997078" cy="35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12428" r="1683" b="39769"/>
          <a:stretch/>
        </p:blipFill>
        <p:spPr bwMode="auto">
          <a:xfrm>
            <a:off x="182364" y="3803983"/>
            <a:ext cx="881620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12265" r="2814" b="12555"/>
          <a:stretch/>
        </p:blipFill>
        <p:spPr bwMode="auto">
          <a:xfrm>
            <a:off x="251520" y="116631"/>
            <a:ext cx="8712968" cy="38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 rot="10800000">
            <a:off x="3286742" y="2636912"/>
            <a:ext cx="1368152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1" y="3068151"/>
            <a:ext cx="27471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2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14942" r="27195" b="11345"/>
          <a:stretch/>
        </p:blipFill>
        <p:spPr bwMode="auto">
          <a:xfrm>
            <a:off x="179512" y="260648"/>
            <a:ext cx="8964488" cy="51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 rot="10800000">
            <a:off x="1475656" y="3717032"/>
            <a:ext cx="1368152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 rot="10800000">
            <a:off x="1475656" y="3717032"/>
            <a:ext cx="1368152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10653" r="53412" b="23909"/>
          <a:stretch/>
        </p:blipFill>
        <p:spPr bwMode="auto">
          <a:xfrm>
            <a:off x="26940" y="1052736"/>
            <a:ext cx="49051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11475" r="54342" b="9322"/>
          <a:stretch/>
        </p:blipFill>
        <p:spPr bwMode="auto">
          <a:xfrm>
            <a:off x="4932040" y="138649"/>
            <a:ext cx="4088660" cy="66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" y="764704"/>
            <a:ext cx="86061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Результаты Всероссийских  проверочных </a:t>
            </a:r>
            <a:r>
              <a:rPr lang="ru-RU" sz="8800" b="1" dirty="0" smtClean="0"/>
              <a:t>работ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4128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88640"/>
          <a:ext cx="864095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88640"/>
          <a:ext cx="8712968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61137223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55757057"/>
              </p:ext>
            </p:extLst>
          </p:nvPr>
        </p:nvGraphicFramePr>
        <p:xfrm>
          <a:off x="539552" y="214291"/>
          <a:ext cx="7992888" cy="314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88965232"/>
              </p:ext>
            </p:extLst>
          </p:nvPr>
        </p:nvGraphicFramePr>
        <p:xfrm>
          <a:off x="323528" y="3337689"/>
          <a:ext cx="8606190" cy="325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72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04" y="395846"/>
            <a:ext cx="87322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ea typeface="Cambria" pitchFamily="18" charset="0"/>
              </a:rPr>
              <a:t> </a:t>
            </a:r>
          </a:p>
          <a:p>
            <a:pPr algn="ctr"/>
            <a:r>
              <a:rPr lang="ru-RU" sz="8800" b="1" dirty="0" smtClean="0">
                <a:ea typeface="Cambria" pitchFamily="18" charset="0"/>
              </a:rPr>
              <a:t>Что такое </a:t>
            </a:r>
          </a:p>
          <a:p>
            <a:pPr algn="ctr"/>
            <a:r>
              <a:rPr lang="ru-RU" sz="8800" b="1" dirty="0" smtClean="0">
                <a:ea typeface="Cambria" pitchFamily="18" charset="0"/>
              </a:rPr>
              <a:t>ВПР? </a:t>
            </a:r>
          </a:p>
          <a:p>
            <a:pPr algn="ctr"/>
            <a:r>
              <a:rPr lang="ru-RU" sz="4800" b="1" i="1" dirty="0" smtClean="0">
                <a:latin typeface="Cambria" pitchFamily="18" charset="0"/>
              </a:rPr>
              <a:t> </a:t>
            </a:r>
            <a:endParaRPr lang="ru-RU" sz="4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313398"/>
              </p:ext>
            </p:extLst>
          </p:nvPr>
        </p:nvGraphicFramePr>
        <p:xfrm>
          <a:off x="107504" y="476672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4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20688"/>
            <a:ext cx="87154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ПАМЯТКА ДЛЯ РОДИТЕЛЕЙ</a:t>
            </a:r>
            <a:endParaRPr lang="ru-RU" sz="4400" dirty="0"/>
          </a:p>
          <a:p>
            <a:endParaRPr lang="ru-RU" sz="4400" dirty="0" smtClean="0"/>
          </a:p>
          <a:p>
            <a:pPr algn="ctr"/>
            <a:r>
              <a:rPr lang="ru-RU" sz="4000" b="1" dirty="0" smtClean="0"/>
              <a:t>Цель </a:t>
            </a:r>
            <a:r>
              <a:rPr lang="ru-RU" sz="4000" b="1" dirty="0"/>
              <a:t>проведения ВПР </a:t>
            </a:r>
          </a:p>
          <a:p>
            <a:pPr algn="ctr"/>
            <a:r>
              <a:rPr lang="ru-RU" sz="4000" b="1" dirty="0" smtClean="0"/>
              <a:t>Что </a:t>
            </a:r>
            <a:r>
              <a:rPr lang="ru-RU" sz="4000" b="1" dirty="0"/>
              <a:t>дадут ВПР</a:t>
            </a:r>
          </a:p>
          <a:p>
            <a:pPr algn="ctr"/>
            <a:r>
              <a:rPr lang="ru-RU" sz="4000" b="1" dirty="0" smtClean="0"/>
              <a:t>Важно </a:t>
            </a:r>
            <a:r>
              <a:rPr lang="ru-RU" sz="4000" b="1" dirty="0"/>
              <a:t>знать, что результаты ВПР не повлияют:</a:t>
            </a:r>
          </a:p>
          <a:p>
            <a:pPr algn="ctr"/>
            <a:r>
              <a:rPr lang="ru-RU" sz="4000" b="1" dirty="0" smtClean="0"/>
              <a:t>Как </a:t>
            </a:r>
            <a:r>
              <a:rPr lang="ru-RU" sz="4000" b="1" dirty="0"/>
              <a:t>подготовиться к ВПР</a:t>
            </a:r>
          </a:p>
          <a:p>
            <a:pPr algn="ctr"/>
            <a:r>
              <a:rPr lang="ru-RU" sz="4000" b="1" dirty="0" smtClean="0"/>
              <a:t>Сайты помощи </a:t>
            </a:r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51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4290"/>
            <a:ext cx="84621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Проект решения общешкольного родительского </a:t>
            </a:r>
            <a:r>
              <a:rPr lang="ru-RU" sz="3200" b="1" dirty="0" smtClean="0"/>
              <a:t>собрания</a:t>
            </a:r>
            <a:endParaRPr lang="ru-RU" sz="3200" b="1" dirty="0"/>
          </a:p>
          <a:p>
            <a:r>
              <a:rPr lang="ru-RU" sz="3200" b="1" dirty="0"/>
              <a:t> </a:t>
            </a:r>
          </a:p>
          <a:p>
            <a:r>
              <a:rPr lang="ru-RU" sz="2800" b="1" dirty="0">
                <a:solidFill>
                  <a:srgbClr val="993300"/>
                </a:solidFill>
              </a:rPr>
              <a:t>1. </a:t>
            </a:r>
            <a:r>
              <a:rPr lang="ru-RU" sz="2800" b="1" dirty="0"/>
              <a:t>Принять к сведению теоретическую  и статистическую информацию о Всероссийских проверочных работах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>
                <a:solidFill>
                  <a:srgbClr val="993300"/>
                </a:solidFill>
              </a:rPr>
              <a:t>2. </a:t>
            </a:r>
            <a:r>
              <a:rPr lang="ru-RU" sz="2800" b="1" dirty="0"/>
              <a:t>Представителям родительских </a:t>
            </a:r>
            <a:r>
              <a:rPr lang="ru-RU" sz="2800" b="1"/>
              <a:t>комитетов </a:t>
            </a:r>
            <a:r>
              <a:rPr lang="ru-RU" sz="2800" b="1" smtClean="0"/>
              <a:t>классов ознакомить </a:t>
            </a:r>
            <a:r>
              <a:rPr lang="ru-RU" sz="2800" b="1" dirty="0"/>
              <a:t>родителей с данной информацией  на родительских собраниях, для этого использовать материал «Памятки для родителей», подготовленный администрацией школы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>
                <a:solidFill>
                  <a:srgbClr val="993300"/>
                </a:solidFill>
              </a:rPr>
              <a:t>3. </a:t>
            </a:r>
            <a:r>
              <a:rPr lang="ru-RU" sz="2800" b="1" dirty="0"/>
              <a:t>Администрации школы, разместить материалы о ВПР на официальном  сайте ОО, информационных стендах, классных уголках. </a:t>
            </a:r>
          </a:p>
          <a:p>
            <a:pPr algn="ctr"/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66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764704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800000"/>
                </a:solidFill>
              </a:rPr>
              <a:t>7 </a:t>
            </a:r>
            <a:r>
              <a:rPr lang="ru-RU" sz="4800" b="1" i="1" dirty="0">
                <a:solidFill>
                  <a:srgbClr val="800000"/>
                </a:solidFill>
              </a:rPr>
              <a:t>миллионов </a:t>
            </a:r>
            <a:r>
              <a:rPr lang="ru-RU" sz="3600" b="1" i="1" dirty="0"/>
              <a:t>российских школьников напишут в </a:t>
            </a:r>
            <a:r>
              <a:rPr lang="ru-RU" sz="3600" b="1" i="1" dirty="0">
                <a:solidFill>
                  <a:srgbClr val="800000"/>
                </a:solidFill>
              </a:rPr>
              <a:t>2019 году </a:t>
            </a:r>
            <a:r>
              <a:rPr lang="ru-RU" sz="3600" b="1" i="1" dirty="0"/>
              <a:t>Всероссийские проверочные работы  по разным </a:t>
            </a:r>
            <a:r>
              <a:rPr lang="ru-RU" sz="3600" b="1" i="1" dirty="0" smtClean="0"/>
              <a:t>предметам</a:t>
            </a:r>
            <a:r>
              <a:rPr lang="ru-RU" sz="3600" b="1" i="1" dirty="0"/>
              <a:t> </a:t>
            </a:r>
            <a:r>
              <a:rPr lang="ru-RU" sz="3600" b="1" i="1" dirty="0" smtClean="0">
                <a:solidFill>
                  <a:srgbClr val="800000"/>
                </a:solidFill>
              </a:rPr>
              <a:t>(ВПР)</a:t>
            </a:r>
            <a:endParaRPr lang="ru-RU" sz="3600" b="1" i="1" dirty="0">
              <a:solidFill>
                <a:srgbClr val="800000"/>
              </a:solidFill>
            </a:endParaRPr>
          </a:p>
          <a:p>
            <a:pPr algn="ctr"/>
            <a:r>
              <a:rPr lang="ru-RU" sz="3600" b="1" i="1" dirty="0" smtClean="0"/>
              <a:t>	ВПР ‒ самая </a:t>
            </a:r>
            <a:r>
              <a:rPr lang="ru-RU" sz="3600" b="1" i="1" dirty="0" smtClean="0">
                <a:solidFill>
                  <a:srgbClr val="800000"/>
                </a:solidFill>
              </a:rPr>
              <a:t>массовая оценочная процедура</a:t>
            </a:r>
            <a:r>
              <a:rPr lang="ru-RU" sz="3600" b="1" i="1" dirty="0" smtClean="0"/>
              <a:t> в системе образования. 	С</a:t>
            </a:r>
            <a:r>
              <a:rPr lang="ru-RU" sz="3600" b="1" i="1" dirty="0"/>
              <a:t>  2015 </a:t>
            </a:r>
            <a:r>
              <a:rPr lang="ru-RU" sz="3600" b="1" i="1" dirty="0" smtClean="0"/>
              <a:t>года - </a:t>
            </a:r>
            <a:r>
              <a:rPr lang="ru-RU" sz="4800" b="1" i="1" dirty="0" smtClean="0">
                <a:solidFill>
                  <a:srgbClr val="800000"/>
                </a:solidFill>
              </a:rPr>
              <a:t>33 миллиона </a:t>
            </a:r>
            <a:r>
              <a:rPr lang="ru-RU" sz="3600" b="1" i="1" dirty="0"/>
              <a:t>проверочных </a:t>
            </a:r>
            <a:r>
              <a:rPr lang="ru-RU" sz="3600" b="1" i="1" dirty="0" smtClean="0"/>
              <a:t>работ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312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800000"/>
                </a:solidFill>
              </a:rPr>
              <a:t>Цель данных работ </a:t>
            </a:r>
            <a:r>
              <a:rPr lang="ru-RU" sz="4000" b="1" i="1" dirty="0"/>
              <a:t>– обеспечение единства образовательного пространства Российской Федерации  за счет предоставления образовательным организациям единых проверочных материалов и единых критериев оценивания учебных </a:t>
            </a:r>
            <a:r>
              <a:rPr lang="ru-RU" sz="4000" b="1" i="1" dirty="0" smtClean="0"/>
              <a:t>достижений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9504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5" t="12332" r="26308" b="10722"/>
          <a:stretch/>
        </p:blipFill>
        <p:spPr bwMode="auto">
          <a:xfrm>
            <a:off x="179512" y="260648"/>
            <a:ext cx="44839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2" t="16162" r="28408" b="7630"/>
          <a:stretch/>
        </p:blipFill>
        <p:spPr bwMode="auto">
          <a:xfrm>
            <a:off x="4826210" y="260648"/>
            <a:ext cx="426911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9" t="12123" r="28578" b="12968"/>
          <a:stretch/>
        </p:blipFill>
        <p:spPr bwMode="auto">
          <a:xfrm>
            <a:off x="179512" y="188640"/>
            <a:ext cx="4176464" cy="621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5" t="12229" r="27318" b="13755"/>
          <a:stretch/>
        </p:blipFill>
        <p:spPr bwMode="auto">
          <a:xfrm>
            <a:off x="4516421" y="188640"/>
            <a:ext cx="455104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7" t="12872" r="24366" b="8429"/>
          <a:stretch/>
        </p:blipFill>
        <p:spPr bwMode="auto">
          <a:xfrm>
            <a:off x="179513" y="548680"/>
            <a:ext cx="4553038" cy="583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8" t="14921" r="28533" b="13796"/>
          <a:stretch/>
        </p:blipFill>
        <p:spPr bwMode="auto">
          <a:xfrm>
            <a:off x="4930282" y="548680"/>
            <a:ext cx="4050912" cy="58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2521734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По сути </a:t>
            </a:r>
            <a:r>
              <a:rPr lang="ru-RU" sz="6000" b="1" dirty="0">
                <a:solidFill>
                  <a:srgbClr val="800000"/>
                </a:solidFill>
              </a:rPr>
              <a:t>ВПР</a:t>
            </a:r>
            <a:r>
              <a:rPr lang="ru-RU" sz="5400" b="1" dirty="0"/>
              <a:t> — это как </a:t>
            </a:r>
            <a:r>
              <a:rPr lang="ru-RU" sz="6000" b="1" dirty="0" smtClean="0">
                <a:solidFill>
                  <a:srgbClr val="800000"/>
                </a:solidFill>
              </a:rPr>
              <a:t>ЕГЭ</a:t>
            </a:r>
            <a:r>
              <a:rPr lang="ru-RU" sz="5400" b="1" dirty="0" smtClean="0"/>
              <a:t>,  </a:t>
            </a:r>
          </a:p>
          <a:p>
            <a:pPr algn="ctr"/>
            <a:r>
              <a:rPr lang="ru-RU" sz="5400" b="1" dirty="0"/>
              <a:t>н</a:t>
            </a:r>
            <a:r>
              <a:rPr lang="ru-RU" sz="5400" b="1" dirty="0" smtClean="0"/>
              <a:t>о … 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154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1. </a:t>
            </a:r>
            <a:r>
              <a:rPr lang="ru-RU" sz="4400" b="1" dirty="0" smtClean="0"/>
              <a:t>НИКО </a:t>
            </a:r>
            <a:r>
              <a:rPr lang="ru-RU" sz="4400" b="1" dirty="0"/>
              <a:t>фиксируют</a:t>
            </a:r>
            <a:r>
              <a:rPr lang="ru-RU" sz="4400" b="1" dirty="0">
                <a:solidFill>
                  <a:srgbClr val="800000"/>
                </a:solidFill>
              </a:rPr>
              <a:t> падение </a:t>
            </a:r>
            <a:r>
              <a:rPr lang="ru-RU" sz="4400" b="1" dirty="0"/>
              <a:t>уровня подготовки школьников после </a:t>
            </a:r>
            <a:r>
              <a:rPr lang="ru-RU" sz="4400" b="1" dirty="0">
                <a:solidFill>
                  <a:srgbClr val="800000"/>
                </a:solidFill>
              </a:rPr>
              <a:t>4 </a:t>
            </a:r>
            <a:r>
              <a:rPr lang="ru-RU" sz="4400" b="1" dirty="0" smtClean="0">
                <a:solidFill>
                  <a:srgbClr val="800000"/>
                </a:solidFill>
              </a:rPr>
              <a:t>класса 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367171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</a:rPr>
              <a:t>2</a:t>
            </a:r>
            <a:r>
              <a:rPr lang="ru-RU" sz="4400" b="1" dirty="0" smtClean="0">
                <a:solidFill>
                  <a:srgbClr val="800000"/>
                </a:solidFill>
              </a:rPr>
              <a:t>. </a:t>
            </a:r>
            <a:r>
              <a:rPr lang="ru-RU" sz="4400" b="1" dirty="0"/>
              <a:t>С</a:t>
            </a:r>
            <a:r>
              <a:rPr lang="ru-RU" sz="4400" b="1" dirty="0">
                <a:solidFill>
                  <a:srgbClr val="800000"/>
                </a:solidFill>
              </a:rPr>
              <a:t> 2022 </a:t>
            </a:r>
            <a:r>
              <a:rPr lang="ru-RU" sz="4400" b="1" dirty="0" smtClean="0"/>
              <a:t>года планируют сделать обязательным </a:t>
            </a:r>
            <a:r>
              <a:rPr lang="ru-RU" sz="4400" b="1" dirty="0" smtClean="0">
                <a:solidFill>
                  <a:srgbClr val="800000"/>
                </a:solidFill>
              </a:rPr>
              <a:t>ЕГЭ</a:t>
            </a:r>
            <a:r>
              <a:rPr lang="ru-RU" sz="4400" b="1" dirty="0" smtClean="0"/>
              <a:t>  по </a:t>
            </a:r>
            <a:r>
              <a:rPr lang="ru-RU" sz="4400" b="1" smtClean="0">
                <a:solidFill>
                  <a:srgbClr val="800000"/>
                </a:solidFill>
              </a:rPr>
              <a:t>иностранному </a:t>
            </a:r>
            <a:r>
              <a:rPr lang="ru-RU" sz="4400" b="1" smtClean="0">
                <a:solidFill>
                  <a:srgbClr val="800000"/>
                </a:solidFill>
              </a:rPr>
              <a:t>языку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57" y="4614006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</a:rPr>
              <a:t>3</a:t>
            </a:r>
            <a:r>
              <a:rPr lang="ru-RU" sz="4400" b="1" dirty="0" smtClean="0">
                <a:solidFill>
                  <a:srgbClr val="800000"/>
                </a:solidFill>
              </a:rPr>
              <a:t>. </a:t>
            </a:r>
            <a:r>
              <a:rPr lang="ru-RU" sz="4400" b="1" dirty="0"/>
              <a:t>В апреле </a:t>
            </a:r>
            <a:r>
              <a:rPr lang="ru-RU" sz="4400" b="1" dirty="0">
                <a:solidFill>
                  <a:srgbClr val="800000"/>
                </a:solidFill>
              </a:rPr>
              <a:t>2019</a:t>
            </a:r>
            <a:r>
              <a:rPr lang="ru-RU" sz="4400" b="1" dirty="0"/>
              <a:t> года пройдет </a:t>
            </a:r>
            <a:r>
              <a:rPr lang="ru-RU" sz="4400" b="1" dirty="0">
                <a:solidFill>
                  <a:srgbClr val="800000"/>
                </a:solidFill>
              </a:rPr>
              <a:t>НИКО</a:t>
            </a:r>
            <a:r>
              <a:rPr lang="ru-RU" sz="4400" b="1" dirty="0"/>
              <a:t> по </a:t>
            </a:r>
            <a:r>
              <a:rPr lang="ru-RU" sz="4400" b="1" dirty="0" smtClean="0">
                <a:solidFill>
                  <a:srgbClr val="800000"/>
                </a:solidFill>
              </a:rPr>
              <a:t>физкультуре</a:t>
            </a:r>
            <a:r>
              <a:rPr lang="ru-RU" sz="4400" b="1" dirty="0" smtClean="0"/>
              <a:t> 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194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каб77-2</cp:lastModifiedBy>
  <cp:revision>266</cp:revision>
  <cp:lastPrinted>2017-03-16T18:27:39Z</cp:lastPrinted>
  <dcterms:created xsi:type="dcterms:W3CDTF">2010-11-22T20:42:28Z</dcterms:created>
  <dcterms:modified xsi:type="dcterms:W3CDTF">2018-11-01T06:08:49Z</dcterms:modified>
</cp:coreProperties>
</file>