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57" r:id="rId5"/>
    <p:sldId id="258" r:id="rId6"/>
    <p:sldId id="265" r:id="rId7"/>
    <p:sldId id="260" r:id="rId8"/>
    <p:sldId id="261" r:id="rId9"/>
    <p:sldId id="266" r:id="rId10"/>
    <p:sldId id="269" r:id="rId11"/>
    <p:sldId id="270" r:id="rId12"/>
    <p:sldId id="271" r:id="rId13"/>
    <p:sldId id="267" r:id="rId14"/>
    <p:sldId id="273" r:id="rId15"/>
    <p:sldId id="268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9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DEBB3B-9D20-4D74-BA72-FF9BF763AAE2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21144EB-9FFF-4F09-B878-6D7F0E0DAC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2987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7589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Получение основного общего образования</a:t>
            </a: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199" y="1600200"/>
            <a:ext cx="4121866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возлагает на каждого гражданина обязанность получить основное  общее образование, а на родителей или лиц их заменяющих, – обязанность обеспечить получение детьми этого образования.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ч.4 ст.43)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194" y="1890348"/>
            <a:ext cx="4475805" cy="335685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1016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40" y="571480"/>
            <a:ext cx="9012960" cy="914496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z="3300" b="1" dirty="0">
                <a:solidFill>
                  <a:srgbClr val="FF0000"/>
                </a:solidFill>
              </a:rPr>
              <a:t>Что является отличительной особенностью</a:t>
            </a:r>
            <a:br>
              <a:rPr lang="ru-RU" altLang="ru-RU" sz="3300" b="1" dirty="0">
                <a:solidFill>
                  <a:srgbClr val="FF0000"/>
                </a:solidFill>
              </a:rPr>
            </a:br>
            <a:r>
              <a:rPr lang="ru-RU" altLang="ru-RU" sz="3300" b="1" dirty="0">
                <a:solidFill>
                  <a:srgbClr val="FF0000"/>
                </a:solidFill>
              </a:rPr>
              <a:t> нового Стандарта?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7520" y="2841419"/>
            <a:ext cx="8357760" cy="4333414"/>
          </a:xfrm>
        </p:spPr>
        <p:txBody>
          <a:bodyPr/>
          <a:lstStyle/>
          <a:p>
            <a:pPr marL="0" indent="0" algn="ctr">
              <a:lnSpc>
                <a:spcPct val="73000"/>
              </a:lnSpc>
              <a:buNone/>
            </a:pPr>
            <a:r>
              <a:rPr lang="ru-RU" altLang="ru-RU" sz="3600" b="1" u="sng"/>
              <a:t>Стандарты  первого поколения:  </a:t>
            </a:r>
          </a:p>
          <a:p>
            <a:pPr marL="0" indent="0" algn="ctr">
              <a:lnSpc>
                <a:spcPct val="73000"/>
              </a:lnSpc>
              <a:buNone/>
            </a:pPr>
            <a:r>
              <a:rPr lang="ru-RU" altLang="ru-RU" sz="3600" b="1"/>
              <a:t>           </a:t>
            </a:r>
            <a:r>
              <a:rPr lang="ru-RU" altLang="ru-RU" sz="3600" b="1">
                <a:solidFill>
                  <a:srgbClr val="002060"/>
                </a:solidFill>
              </a:rPr>
              <a:t>формировать, давать знания   </a:t>
            </a:r>
          </a:p>
          <a:p>
            <a:pPr marL="0" indent="0" algn="ctr">
              <a:lnSpc>
                <a:spcPct val="73000"/>
              </a:lnSpc>
              <a:buNone/>
            </a:pPr>
            <a:r>
              <a:rPr lang="ru-RU" altLang="ru-RU" sz="3600" b="1"/>
              <a:t>                              </a:t>
            </a:r>
          </a:p>
          <a:p>
            <a:pPr marL="0" indent="0" algn="ctr">
              <a:lnSpc>
                <a:spcPct val="73000"/>
              </a:lnSpc>
              <a:buNone/>
            </a:pPr>
            <a:r>
              <a:rPr lang="ru-RU" altLang="ru-RU" sz="3600" b="1" u="sng"/>
              <a:t>Стандарты второго поколения:</a:t>
            </a:r>
          </a:p>
          <a:p>
            <a:pPr marL="0" indent="0" algn="ctr">
              <a:lnSpc>
                <a:spcPct val="73000"/>
              </a:lnSpc>
              <a:buNone/>
            </a:pPr>
            <a:r>
              <a:rPr lang="ru-RU" altLang="ru-RU" sz="3600" b="1">
                <a:solidFill>
                  <a:srgbClr val="002060"/>
                </a:solidFill>
              </a:rPr>
              <a:t>развивать умения</a:t>
            </a:r>
          </a:p>
          <a:p>
            <a:pPr marL="0" indent="0">
              <a:lnSpc>
                <a:spcPct val="73000"/>
              </a:lnSpc>
              <a:buNone/>
            </a:pPr>
            <a:endParaRPr lang="ru-RU" altLang="ru-RU" sz="1300" b="1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91681" y="3755915"/>
            <a:ext cx="8425440" cy="34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 b="1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9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56480" cy="580160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 eaLnBrk="1">
              <a:lnSpc>
                <a:spcPct val="7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Arial" charset="0"/>
              </a:rPr>
              <a:t>Целью школы становятся не только знания, но и  умения: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ставить цель и добиваться ее;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самостоятельно добывать и применять знания;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составлять план своих действий и самостоятельно оценивать их последствия;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задавать вопросы; 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ясно выражать свои мысли; 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заботиться о других, быть нравственным человеком</a:t>
            </a:r>
          </a:p>
          <a:p>
            <a:pPr marL="518408" indent="-518408"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ru-RU" altLang="ru-RU" sz="2900" b="1" dirty="0">
                <a:latin typeface="Arial" charset="0"/>
              </a:rPr>
              <a:t>сохранять и укреплять своё здоровье </a:t>
            </a:r>
          </a:p>
        </p:txBody>
      </p:sp>
    </p:spTree>
    <p:extLst>
      <p:ext uri="{BB962C8B-B14F-4D97-AF65-F5344CB8AC3E}">
        <p14:creationId xmlns:p14="http://schemas.microsoft.com/office/powerpoint/2010/main" xmlns="" val="36267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8"/>
            <a:ext cx="8098560" cy="4200921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endParaRPr lang="ru-RU" altLang="ru-RU" sz="4900" b="1" kern="0" dirty="0">
              <a:latin typeface="Arial"/>
            </a:endParaRPr>
          </a:p>
          <a:p>
            <a:pPr algn="ctr"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900" b="1" kern="0" dirty="0">
                <a:latin typeface="Arial"/>
              </a:rPr>
              <a:t>В информационном </a:t>
            </a:r>
          </a:p>
          <a:p>
            <a:pPr algn="ctr"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900" b="1" kern="0" dirty="0">
                <a:latin typeface="Arial"/>
              </a:rPr>
              <a:t>обществе главными </a:t>
            </a:r>
          </a:p>
          <a:p>
            <a:pPr algn="ctr"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900" b="1" kern="0" dirty="0">
                <a:latin typeface="Arial"/>
              </a:rPr>
              <a:t>стали не знания, </a:t>
            </a:r>
          </a:p>
          <a:p>
            <a:pPr algn="ctr"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900" b="1" kern="0" dirty="0">
                <a:solidFill>
                  <a:srgbClr val="FF0000"/>
                </a:solidFill>
                <a:latin typeface="Arial"/>
              </a:rPr>
              <a:t>а умения ими </a:t>
            </a:r>
          </a:p>
          <a:p>
            <a:pPr algn="ctr">
              <a:lnSpc>
                <a:spcPct val="73000"/>
              </a:lnSpc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4900" b="1" kern="0" dirty="0">
                <a:solidFill>
                  <a:srgbClr val="FF0000"/>
                </a:solidFill>
                <a:latin typeface="Arial"/>
              </a:rPr>
              <a:t>пользоваться!</a:t>
            </a:r>
          </a:p>
        </p:txBody>
      </p:sp>
    </p:spTree>
    <p:extLst>
      <p:ext uri="{BB962C8B-B14F-4D97-AF65-F5344CB8AC3E}">
        <p14:creationId xmlns:p14="http://schemas.microsoft.com/office/powerpoint/2010/main" xmlns="" val="17771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" y="1208288"/>
            <a:ext cx="387504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Так учили 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4832640" y="1142041"/>
            <a:ext cx="381024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Так </a:t>
            </a:r>
            <a:r>
              <a:rPr lang="ru-RU" altLang="ru-RU" sz="2800" b="1" dirty="0" smtClean="0"/>
              <a:t> учим </a:t>
            </a:r>
            <a:endParaRPr lang="ru-RU" altLang="ru-RU" sz="2800" b="1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83361" y="5257993"/>
            <a:ext cx="3788640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Не заставляйте ребенка заучивать учебник и искать готовые ответы! 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0" y="5322799"/>
            <a:ext cx="529920" cy="4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841" y="5322799"/>
            <a:ext cx="53136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421601" y="5389046"/>
            <a:ext cx="3722400" cy="892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Текст нужно понять и уметь использовать!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260640" y="1795869"/>
            <a:ext cx="3657600" cy="27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1.</a:t>
            </a:r>
            <a:r>
              <a:rPr lang="ru-RU" altLang="ru-RU" dirty="0">
                <a:solidFill>
                  <a:srgbClr val="FF0000"/>
                </a:solidFill>
              </a:rPr>
              <a:t>Учитель</a:t>
            </a:r>
            <a:r>
              <a:rPr lang="ru-RU" altLang="ru-RU" dirty="0"/>
              <a:t> проверяет Д/з. </a:t>
            </a:r>
            <a:r>
              <a:rPr lang="ru-RU" altLang="ru-RU" dirty="0">
                <a:solidFill>
                  <a:srgbClr val="003399"/>
                </a:solidFill>
              </a:rPr>
              <a:t>Ученик</a:t>
            </a:r>
            <a:r>
              <a:rPr lang="ru-RU" altLang="ru-RU" dirty="0"/>
              <a:t> «выучил – пересказал».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2.</a:t>
            </a:r>
            <a:r>
              <a:rPr lang="ru-RU" altLang="ru-RU" dirty="0">
                <a:solidFill>
                  <a:srgbClr val="FF0000"/>
                </a:solidFill>
              </a:rPr>
              <a:t>Учитель</a:t>
            </a:r>
            <a:r>
              <a:rPr lang="ru-RU" altLang="ru-RU" dirty="0"/>
              <a:t> объявляет новую тему.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3.</a:t>
            </a:r>
            <a:r>
              <a:rPr lang="ru-RU" altLang="ru-RU" dirty="0">
                <a:solidFill>
                  <a:srgbClr val="FF0000"/>
                </a:solidFill>
              </a:rPr>
              <a:t>Учитель </a:t>
            </a:r>
            <a:r>
              <a:rPr lang="ru-RU" altLang="ru-RU" dirty="0"/>
              <a:t>объясняет новую тему («сиди и слушай!»).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4.</a:t>
            </a:r>
            <a:r>
              <a:rPr lang="ru-RU" altLang="ru-RU" dirty="0">
                <a:solidFill>
                  <a:srgbClr val="FF0000"/>
                </a:solidFill>
              </a:rPr>
              <a:t>Учитель</a:t>
            </a:r>
            <a:r>
              <a:rPr lang="ru-RU" altLang="ru-RU" dirty="0"/>
              <a:t> проверяет, как поняли «повтори!»).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724641" y="1795869"/>
            <a:ext cx="4419360" cy="271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/>
              <a:t>1</a:t>
            </a:r>
            <a:r>
              <a:rPr lang="ru-RU" altLang="ru-RU">
                <a:solidFill>
                  <a:srgbClr val="003399"/>
                </a:solidFill>
              </a:rPr>
              <a:t>.Ученики</a:t>
            </a:r>
            <a:r>
              <a:rPr lang="ru-RU" altLang="ru-RU"/>
              <a:t> сами вспоминают знания, которые пригодятся.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2.</a:t>
            </a:r>
            <a:r>
              <a:rPr lang="ru-RU" altLang="ru-RU">
                <a:solidFill>
                  <a:srgbClr val="FF0000"/>
                </a:solidFill>
              </a:rPr>
              <a:t>Учитель</a:t>
            </a:r>
            <a:r>
              <a:rPr lang="ru-RU" altLang="ru-RU"/>
              <a:t> создает ситуацию.</a:t>
            </a:r>
            <a:r>
              <a:rPr lang="ru-RU" altLang="ru-RU">
                <a:solidFill>
                  <a:srgbClr val="003399"/>
                </a:solidFill>
              </a:rPr>
              <a:t> Ученики </a:t>
            </a:r>
            <a:r>
              <a:rPr lang="ru-RU" altLang="ru-RU"/>
              <a:t>называют тему, вопрос.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3.</a:t>
            </a:r>
            <a:r>
              <a:rPr lang="ru-RU" altLang="ru-RU">
                <a:solidFill>
                  <a:srgbClr val="003399"/>
                </a:solidFill>
              </a:rPr>
              <a:t>Ученики</a:t>
            </a:r>
            <a:r>
              <a:rPr lang="ru-RU" altLang="ru-RU"/>
              <a:t> сами открывают новые знания (в диалоге с </a:t>
            </a:r>
            <a:r>
              <a:rPr lang="ru-RU" altLang="ru-RU">
                <a:solidFill>
                  <a:srgbClr val="FF0000"/>
                </a:solidFill>
              </a:rPr>
              <a:t>учителем</a:t>
            </a:r>
            <a:r>
              <a:rPr lang="ru-RU" altLang="ru-RU"/>
              <a:t>, в учебнике).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/>
              <a:t>4.</a:t>
            </a:r>
            <a:r>
              <a:rPr lang="ru-RU" altLang="ru-RU">
                <a:solidFill>
                  <a:srgbClr val="003399"/>
                </a:solidFill>
              </a:rPr>
              <a:t>Ученики</a:t>
            </a:r>
            <a:r>
              <a:rPr lang="ru-RU" altLang="ru-RU"/>
              <a:t> делают вывод по теме. 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526561" y="1991730"/>
            <a:ext cx="116496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3526560" y="2710365"/>
            <a:ext cx="117504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3526560" y="3429000"/>
            <a:ext cx="121968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461760" y="4343496"/>
            <a:ext cx="1274400" cy="0"/>
          </a:xfrm>
          <a:prstGeom prst="line">
            <a:avLst/>
          </a:prstGeom>
          <a:noFill/>
          <a:ln w="76200">
            <a:solidFill>
              <a:srgbClr val="2B03F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979201" y="4743858"/>
            <a:ext cx="685872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/>
              <a:t>Меняется и роль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46906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3" grpId="0"/>
      <p:bldP spid="6157" grpId="0" animBg="1"/>
      <p:bldP spid="6158" grpId="0" animBg="1"/>
      <p:bldP spid="6159" grpId="0" animBg="1"/>
      <p:bldP spid="6160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2321" y="4408304"/>
            <a:ext cx="3733920" cy="20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Не надо делать за ребенка домашнее задание и другие дела, которые он может сделать сам.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00" y="4893634"/>
            <a:ext cx="529920" cy="48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440" y="4893634"/>
            <a:ext cx="52992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933441" y="4520636"/>
            <a:ext cx="388656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Поддержите стремление ребенка быть самостоятельным.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95841" y="2056536"/>
            <a:ext cx="4180320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«Если не успел что-то сделать на уроке – дома с родителями разберешься».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4507200" y="2056536"/>
            <a:ext cx="4114080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70C0"/>
                </a:solidFill>
              </a:rPr>
              <a:t>Домашнее задание – это способ развития самостоятельности</a:t>
            </a:r>
            <a:r>
              <a:rPr lang="ru-RU" altLang="ru-RU" sz="2400"/>
              <a:t>.</a:t>
            </a:r>
          </a:p>
        </p:txBody>
      </p:sp>
      <p:sp>
        <p:nvSpPr>
          <p:cNvPr id="21512" name="Text Box 2"/>
          <p:cNvSpPr txBox="1">
            <a:spLocks noChangeArrowheads="1"/>
          </p:cNvSpPr>
          <p:nvPr/>
        </p:nvSpPr>
        <p:spPr bwMode="auto">
          <a:xfrm>
            <a:off x="260641" y="1208287"/>
            <a:ext cx="373392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     </a:t>
            </a:r>
            <a:r>
              <a:rPr lang="ru-RU" altLang="ru-RU" sz="2900" b="1"/>
              <a:t>Так учили</a:t>
            </a:r>
          </a:p>
        </p:txBody>
      </p:sp>
      <p:sp>
        <p:nvSpPr>
          <p:cNvPr id="21513" name="Text Box 3"/>
          <p:cNvSpPr txBox="1">
            <a:spLocks noChangeArrowheads="1"/>
          </p:cNvSpPr>
          <p:nvPr/>
        </p:nvSpPr>
        <p:spPr bwMode="auto">
          <a:xfrm>
            <a:off x="4311360" y="1208287"/>
            <a:ext cx="411408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900" b="1" dirty="0"/>
              <a:t>Так </a:t>
            </a:r>
            <a:r>
              <a:rPr lang="ru-RU" altLang="ru-RU" sz="2900" b="1" dirty="0" smtClean="0"/>
              <a:t>учим</a:t>
            </a:r>
            <a:endParaRPr lang="ru-RU" altLang="ru-RU" sz="2900" b="1" dirty="0"/>
          </a:p>
        </p:txBody>
      </p:sp>
      <p:sp>
        <p:nvSpPr>
          <p:cNvPr id="9226" name="Rectangle 14"/>
          <p:cNvSpPr>
            <a:spLocks noChangeArrowheads="1"/>
          </p:cNvSpPr>
          <p:nvPr/>
        </p:nvSpPr>
        <p:spPr bwMode="auto">
          <a:xfrm>
            <a:off x="1294560" y="3600378"/>
            <a:ext cx="686016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/>
              <a:t>Роль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8524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1680" y="1142041"/>
            <a:ext cx="243936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/>
              <a:t>Так учили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898880" y="1077233"/>
            <a:ext cx="3810240" cy="52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/>
              <a:t>Так </a:t>
            </a:r>
            <a:r>
              <a:rPr lang="ru-RU" altLang="ru-RU" sz="2800" b="1" dirty="0" smtClean="0"/>
              <a:t>учим</a:t>
            </a:r>
            <a:endParaRPr lang="ru-RU" altLang="ru-RU" sz="2800" b="1" dirty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18561" y="4735218"/>
            <a:ext cx="4419360" cy="12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Не требуйте, чтобы ребенок читал и выполнял все, что есть в учебнике!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0" y="4801464"/>
            <a:ext cx="529920" cy="48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9521" y="4931078"/>
            <a:ext cx="53136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813280" y="4735218"/>
            <a:ext cx="3581280" cy="126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Нужно учиться выбирать главное и интересное!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60641" y="1926922"/>
            <a:ext cx="4114080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«Успешный ученик тот – кто читает весь учебник и выполняет все задания – «от корки до корки».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379040" y="1926922"/>
            <a:ext cx="4769280" cy="120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70C0"/>
                </a:solidFill>
              </a:rPr>
              <a:t>Задания и тексты в учебнике   даны с избытком – для выбора</a:t>
            </a:r>
            <a:r>
              <a:rPr lang="ru-RU" altLang="ru-RU" sz="240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4266720" y="3056001"/>
            <a:ext cx="4877280" cy="156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 dirty="0">
                <a:solidFill>
                  <a:srgbClr val="0070C0"/>
                </a:solidFill>
              </a:rPr>
              <a:t>На контрольных спрашивается только малая часть того, что есть в учебнике.</a:t>
            </a:r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1045441" y="4212443"/>
            <a:ext cx="332928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 dirty="0"/>
              <a:t>Роль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2388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90" grpId="0"/>
      <p:bldP spid="204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60641" y="1208287"/>
            <a:ext cx="373392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/>
              <a:t>     </a:t>
            </a:r>
            <a:r>
              <a:rPr lang="ru-RU" altLang="ru-RU" sz="2900" b="1"/>
              <a:t>Так учили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11360" y="1142040"/>
            <a:ext cx="4114080" cy="53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900" b="1" dirty="0"/>
              <a:t>Так </a:t>
            </a:r>
            <a:r>
              <a:rPr lang="ru-RU" altLang="ru-RU" sz="2900" b="1" dirty="0" smtClean="0"/>
              <a:t>учим</a:t>
            </a:r>
            <a:endParaRPr lang="ru-RU" altLang="ru-RU" sz="2900" b="1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52321" y="4866271"/>
            <a:ext cx="373392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Нельзя останавливать ребенка словами: «Мал еще, взрослые лучше знают!»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20" y="5229190"/>
            <a:ext cx="529920" cy="48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200" y="5257992"/>
            <a:ext cx="52992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159521" y="4931078"/>
            <a:ext cx="3733920" cy="163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Поддержите ребенка, если он высказывает и аргументирует свою точку зрения.</a:t>
            </a:r>
            <a:r>
              <a:rPr lang="ru-RU" altLang="ru-RU" sz="2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26881" y="1926923"/>
            <a:ext cx="3810240" cy="28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В учебнике всегда есть один правильный ответ!</a:t>
            </a:r>
            <a:r>
              <a:rPr lang="ru-RU" altLang="ru-RU" b="1">
                <a:solidFill>
                  <a:srgbClr val="FF0000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7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 altLang="ru-RU" sz="7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</a:rPr>
              <a:t>В учебнике излагается одна «правильная» точка зрения.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66720" y="1860675"/>
            <a:ext cx="4877280" cy="249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10080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defTabSz="10080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defTabSz="10080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defTabSz="10080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defTabSz="10080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08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70C0"/>
                </a:solidFill>
              </a:rPr>
              <a:t>Часто в учебнике нет готового ответа, его надо создать самим, опираясь на текст.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70C0"/>
                </a:solidFill>
              </a:rPr>
              <a:t>Почти на любой творческий вопрос может быть несколько правильных ответов.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1342081" y="4419824"/>
            <a:ext cx="6858720" cy="4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 anchor="ctr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900" b="1"/>
              <a:t>Роль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0532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59" y="-23043"/>
            <a:ext cx="9162720" cy="687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94401" y="5234951"/>
            <a:ext cx="833760" cy="16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" y="5148542"/>
            <a:ext cx="678240" cy="165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2"/>
          <p:cNvSpPr>
            <a:spLocks noChangeArrowheads="1"/>
          </p:cNvSpPr>
          <p:nvPr/>
        </p:nvSpPr>
        <p:spPr bwMode="auto">
          <a:xfrm>
            <a:off x="610561" y="404683"/>
            <a:ext cx="7849440" cy="98074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3200">
              <a:latin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760" y="1702259"/>
            <a:ext cx="2772000" cy="35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u="sng">
                <a:solidFill>
                  <a:srgbClr val="C00000"/>
                </a:solidFill>
              </a:rPr>
              <a:t>Предметные </a:t>
            </a:r>
            <a:r>
              <a:rPr lang="ru-RU" sz="2400" i="1">
                <a:solidFill>
                  <a:srgbClr val="C00000"/>
                </a:solidFill>
              </a:rPr>
              <a:t>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опыт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>
                <a:solidFill>
                  <a:srgbClr val="2B03F5"/>
                </a:solidFill>
              </a:rPr>
              <a:t>получения, преобразования </a:t>
            </a:r>
            <a:r>
              <a:rPr lang="ru-RU" sz="2400" b="1"/>
              <a:t>и</a:t>
            </a:r>
            <a:r>
              <a:rPr lang="ru-RU" sz="2400"/>
              <a:t> </a:t>
            </a:r>
            <a:r>
              <a:rPr lang="ru-RU" sz="2400" b="1">
                <a:solidFill>
                  <a:srgbClr val="2B03F5"/>
                </a:solidFill>
              </a:rPr>
              <a:t>применения</a:t>
            </a:r>
            <a:r>
              <a:rPr lang="ru-RU" sz="2400">
                <a:solidFill>
                  <a:srgbClr val="000A10"/>
                </a:solidFill>
              </a:rPr>
              <a:t> </a:t>
            </a:r>
            <a:r>
              <a:rPr lang="ru-RU" sz="2400" b="1">
                <a:solidFill>
                  <a:srgbClr val="000A10"/>
                </a:solidFill>
              </a:rPr>
              <a:t>предметных знаний</a:t>
            </a:r>
            <a:endParaRPr lang="ru-RU" sz="2400" b="1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система </a:t>
            </a:r>
            <a:r>
              <a:rPr lang="ru-RU" sz="2400" b="1">
                <a:solidFill>
                  <a:srgbClr val="C00000"/>
                </a:solidFill>
              </a:rPr>
              <a:t>знаний</a:t>
            </a:r>
            <a:r>
              <a:rPr lang="ru-RU" sz="2400" b="1">
                <a:solidFill>
                  <a:schemeClr val="accent2"/>
                </a:solidFill>
              </a:rPr>
              <a:t> </a:t>
            </a:r>
            <a:r>
              <a:rPr lang="ru-RU" sz="2400" b="1"/>
              <a:t>– основа научной картины мира</a:t>
            </a:r>
            <a:endParaRPr lang="en-US" sz="2400" b="1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777760" y="1679216"/>
            <a:ext cx="3097440" cy="3527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u="sng">
                <a:solidFill>
                  <a:srgbClr val="C00000"/>
                </a:solidFill>
              </a:rPr>
              <a:t>Метапредметные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универсальные учебные действия</a:t>
            </a:r>
            <a:r>
              <a:rPr lang="ru-RU" sz="2400"/>
              <a:t> </a:t>
            </a:r>
            <a:r>
              <a:rPr lang="ru-RU" sz="2400" b="1"/>
              <a:t>(познавательные, регулятивные и коммуникативные) -  основа умения учиться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межпредметные понятия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05440" y="1526560"/>
            <a:ext cx="3420000" cy="35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u="sng">
                <a:solidFill>
                  <a:srgbClr val="C00000"/>
                </a:solidFill>
              </a:rPr>
              <a:t>Личностные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>
                <a:solidFill>
                  <a:srgbClr val="2B03F5"/>
                </a:solidFill>
              </a:rPr>
              <a:t>ценностно-смысловые установки личностной позиции</a:t>
            </a:r>
            <a:r>
              <a:rPr lang="ru-RU" sz="2400" b="1"/>
              <a:t>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соц. компетентности,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основы российской гражданской идентичности,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саморазвитие,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ru-RU" sz="2400" b="1"/>
              <a:t>мотивация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462560" y="980744"/>
            <a:ext cx="0" cy="40468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987841" y="835288"/>
            <a:ext cx="1150560" cy="712875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569280" y="930338"/>
            <a:ext cx="1378080" cy="596223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1430" tIns="45715" rIns="91430" bIns="45715"/>
          <a:lstStyle/>
          <a:p>
            <a:endParaRPr lang="ru-RU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64000" y="227544"/>
            <a:ext cx="8280000" cy="45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ctr" eaLnBrk="1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500" b="1">
                <a:solidFill>
                  <a:srgbClr val="C00000"/>
                </a:solidFill>
              </a:rPr>
              <a:t>РЕЗУЛЬТАТЫ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359031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animBg="1"/>
      <p:bldP spid="10245" grpId="0"/>
      <p:bldP spid="10247" grpId="0" animBg="1"/>
      <p:bldP spid="10248" grpId="0" animBg="1"/>
      <p:bldP spid="10249" grpId="0" animBg="1"/>
      <p:bldP spid="4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4"/>
          <p:cNvSpPr>
            <a:spLocks noGrp="1"/>
          </p:cNvSpPr>
          <p:nvPr>
            <p:ph type="title"/>
          </p:nvPr>
        </p:nvSpPr>
        <p:spPr>
          <a:xfrm>
            <a:off x="0" y="2285992"/>
            <a:ext cx="9144000" cy="169937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</a:p>
        </p:txBody>
      </p:sp>
      <p:sp>
        <p:nvSpPr>
          <p:cNvPr id="13314" name="AutoShape 2" descr="Картинки по запросу веселые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веселые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Картинки по запросу веселые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8125285" cy="2332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152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Что такое «основное общее образование»?</a:t>
            </a:r>
            <a:b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001046"/>
            <a:ext cx="5227835" cy="402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5" t="9747"/>
          <a:stretch/>
        </p:blipFill>
        <p:spPr>
          <a:xfrm>
            <a:off x="4860032" y="2217107"/>
            <a:ext cx="4224270" cy="3372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310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24"/>
          <a:stretch/>
        </p:blipFill>
        <p:spPr bwMode="auto">
          <a:xfrm>
            <a:off x="179512" y="400713"/>
            <a:ext cx="8820471" cy="5350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48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DCIM\103___02\IMG_1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7"/>
          <a:stretch>
            <a:fillRect/>
          </a:stretch>
        </p:blipFill>
        <p:spPr bwMode="auto">
          <a:xfrm>
            <a:off x="971600" y="635353"/>
            <a:ext cx="7488832" cy="609260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>Где и в какой форме можно получить основное общее образование?</a:t>
            </a:r>
            <a:br>
              <a:rPr lang="ru-RU" sz="3600" b="1" dirty="0">
                <a:solidFill>
                  <a:srgbClr val="002060"/>
                </a:solidFill>
                <a:latin typeface="Cambria" pitchFamily="18" charset="0"/>
              </a:rPr>
            </a:b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2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243428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Какой срок установлен для получения основного общего образования в Российской Федерации?</a:t>
            </a:r>
            <a:b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" name="Picture 2" descr="Ученик и учитель на p-s.ru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39629" y="2420888"/>
            <a:ext cx="4924659" cy="41202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5686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876672151"/>
              </p:ext>
            </p:extLst>
          </p:nvPr>
        </p:nvGraphicFramePr>
        <p:xfrm>
          <a:off x="21970" y="16291"/>
          <a:ext cx="9014526" cy="778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5636"/>
                <a:gridCol w="1984785"/>
                <a:gridCol w="3659702"/>
                <a:gridCol w="2414403"/>
              </a:tblGrid>
              <a:tr h="796963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Разделы</a:t>
                      </a:r>
                      <a:r>
                        <a:rPr lang="ru-RU" sz="2400" baseline="0" dirty="0" smtClean="0">
                          <a:effectLst/>
                        </a:rPr>
                        <a:t>  </a:t>
                      </a:r>
                      <a:r>
                        <a:rPr lang="ru-RU" sz="2400" dirty="0" smtClean="0">
                          <a:effectLst/>
                        </a:rPr>
                        <a:t>учебного </a:t>
                      </a:r>
                      <a:r>
                        <a:rPr lang="ru-RU" sz="2400" dirty="0">
                          <a:effectLst/>
                        </a:rPr>
                        <a:t>плана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Предметные области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Учебные предметы, курсы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rowSpan="19"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Учебная деятельность </a:t>
                      </a: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vert="vert270"/>
                </a:tc>
                <a:tc rowSpan="1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Обязательная часть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Русский язык и литература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Русский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Литература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Иностранный язык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Иностранный язык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Математика и информатика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Математика 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Алгебра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Геометрия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Информатика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Общественно-научные предметы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История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Обществознание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География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Естественнонаучные предметы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Физика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Химия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Биология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Искусство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Музыка 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Изобразительное искусство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464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Технология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Технология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7043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Физическая культура и основы безопасности жизнедеятельности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ОБЖ, Физическая культура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2292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Часть, формируемая участниками </a:t>
                      </a:r>
                      <a:r>
                        <a:rPr lang="ru-RU" sz="1100" b="1" dirty="0" smtClean="0">
                          <a:effectLst/>
                        </a:rPr>
                        <a:t>образовательных</a:t>
                      </a:r>
                      <a:r>
                        <a:rPr lang="ru-RU" sz="1100" b="1" baseline="0" dirty="0" smtClean="0">
                          <a:effectLst/>
                        </a:rPr>
                        <a:t> отношений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Физическая культура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324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Биология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6198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групповые дополнительные занятия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  <a:tr h="14735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Всего (5-дневная учебная неделя)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23" marR="6142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173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9001156" cy="77326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Является ли обязательным изучение второго иностранного языка?</a:t>
            </a:r>
          </a:p>
        </p:txBody>
      </p:sp>
      <p:pic>
        <p:nvPicPr>
          <p:cNvPr id="5" name="Picture 4" descr="DSCF5088"/>
          <p:cNvPicPr>
            <a:picLocks noChangeAspect="1" noChangeArrowheads="1"/>
          </p:cNvPicPr>
          <p:nvPr/>
        </p:nvPicPr>
        <p:blipFill>
          <a:blip r:embed="rId2"/>
          <a:srcRect l="3174" t="23674" r="23251" b="3746"/>
          <a:stretch>
            <a:fillRect/>
          </a:stretch>
        </p:blipFill>
        <p:spPr bwMode="auto">
          <a:xfrm>
            <a:off x="4283968" y="3096162"/>
            <a:ext cx="4786137" cy="3542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34" y="1556792"/>
            <a:ext cx="4544349" cy="411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31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8447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Что такое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Учебный план и </a:t>
            </a:r>
            <a:b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индивидуальный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учебный план?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158060469"/>
              </p:ext>
            </p:extLst>
          </p:nvPr>
        </p:nvGraphicFramePr>
        <p:xfrm>
          <a:off x="107504" y="1628800"/>
          <a:ext cx="8640959" cy="4578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59532"/>
                <a:gridCol w="1425959"/>
                <a:gridCol w="1425959"/>
                <a:gridCol w="1429509"/>
              </a:tblGrid>
              <a:tr h="1296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3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Минимальная недельная нагрузка обучающегося</a:t>
                      </a:r>
                      <a:endParaRPr lang="ru-RU" sz="32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</a:rPr>
                        <a:t>26 часов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</a:rPr>
                        <a:t>28 часов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</a:rPr>
                        <a:t>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часов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036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Часть, формируемая участниками образовательного процесса</a:t>
                      </a:r>
                      <a:endParaRPr lang="ru-RU" sz="24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 2 часа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1 час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2 часа</a:t>
                      </a:r>
                      <a:endParaRPr lang="ru-RU" sz="3200" b="1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98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Что такое  календарный учебный график?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i="1" dirty="0">
                <a:solidFill>
                  <a:srgbClr val="FFFF00"/>
                </a:solidFill>
                <a:latin typeface="Cambria" pitchFamily="18" charset="0"/>
              </a:rPr>
              <a:t>Осенние каникулы</a:t>
            </a:r>
            <a:r>
              <a:rPr lang="ru-RU" sz="2000" dirty="0">
                <a:solidFill>
                  <a:srgbClr val="FFFF00"/>
                </a:solidFill>
                <a:latin typeface="Cambria" pitchFamily="18" charset="0"/>
              </a:rPr>
              <a:t>:</a:t>
            </a:r>
          </a:p>
          <a:p>
            <a:pPr algn="just"/>
            <a:r>
              <a:rPr lang="ru-RU" sz="2000" b="1" dirty="0"/>
              <a:t>- 1 – 8,  10   классы            с </a:t>
            </a:r>
            <a:r>
              <a:rPr lang="ru-RU" sz="2000" b="1" dirty="0" smtClean="0"/>
              <a:t>31 октября </a:t>
            </a:r>
            <a:r>
              <a:rPr lang="ru-RU" sz="2000" b="1" dirty="0"/>
              <a:t>по </a:t>
            </a:r>
            <a:r>
              <a:rPr lang="ru-RU" sz="2000" b="1" dirty="0" smtClean="0"/>
              <a:t>07 </a:t>
            </a:r>
            <a:r>
              <a:rPr lang="ru-RU" sz="2000" b="1" dirty="0"/>
              <a:t>ноября </a:t>
            </a:r>
            <a:r>
              <a:rPr lang="ru-RU" sz="2000" b="1" dirty="0" smtClean="0"/>
              <a:t>2016 </a:t>
            </a:r>
            <a:r>
              <a:rPr lang="ru-RU" sz="2000" b="1" dirty="0"/>
              <a:t>года (8 календарных дней)                        </a:t>
            </a:r>
            <a:r>
              <a:rPr lang="ru-RU" sz="1600" dirty="0"/>
              <a:t> 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Cambria" pitchFamily="18" charset="0"/>
              </a:rPr>
              <a:t>Зимние </a:t>
            </a: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каникулы</a:t>
            </a:r>
            <a:r>
              <a:rPr lang="ru-RU" sz="2000" dirty="0">
                <a:latin typeface="Cambria" pitchFamily="18" charset="0"/>
              </a:rPr>
              <a:t> </a:t>
            </a:r>
          </a:p>
          <a:p>
            <a:pPr algn="just"/>
            <a:r>
              <a:rPr lang="ru-RU" sz="2000" b="1" dirty="0"/>
              <a:t>- 2 - 11 классы                    с 31 декабря </a:t>
            </a:r>
            <a:r>
              <a:rPr lang="ru-RU" sz="2000" b="1" dirty="0" smtClean="0"/>
              <a:t>2016 </a:t>
            </a:r>
            <a:r>
              <a:rPr lang="ru-RU" sz="2000" b="1" dirty="0"/>
              <a:t>года по </a:t>
            </a:r>
            <a:r>
              <a:rPr lang="ru-RU" sz="2000" b="1" dirty="0" smtClean="0"/>
              <a:t>08 </a:t>
            </a:r>
            <a:r>
              <a:rPr lang="ru-RU" sz="2000" b="1" dirty="0"/>
              <a:t>января </a:t>
            </a:r>
            <a:r>
              <a:rPr lang="ru-RU" sz="2000" b="1" dirty="0" smtClean="0"/>
              <a:t>2017                                                                                                                        (</a:t>
            </a:r>
            <a:r>
              <a:rPr lang="ru-RU" sz="2000" b="1" dirty="0"/>
              <a:t>9</a:t>
            </a:r>
            <a:r>
              <a:rPr lang="ru-RU" sz="2000" b="1" dirty="0" smtClean="0"/>
              <a:t> календарных  дней) </a:t>
            </a:r>
            <a:endParaRPr lang="ru-RU" sz="2000" b="1" dirty="0"/>
          </a:p>
          <a:p>
            <a:r>
              <a:rPr lang="ru-RU" sz="2000" b="1" i="1" dirty="0">
                <a:solidFill>
                  <a:srgbClr val="FF0000"/>
                </a:solidFill>
                <a:latin typeface="Cambria" pitchFamily="18" charset="0"/>
              </a:rPr>
              <a:t>Весенние каникулы</a:t>
            </a:r>
            <a:r>
              <a:rPr lang="ru-RU" sz="2000" dirty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- </a:t>
            </a:r>
            <a:r>
              <a:rPr lang="ru-RU" sz="2000" b="1" dirty="0"/>
              <a:t>2 – 8 классы                     с </a:t>
            </a:r>
            <a:r>
              <a:rPr lang="ru-RU" sz="2000" b="1" dirty="0" smtClean="0"/>
              <a:t>27 </a:t>
            </a:r>
            <a:r>
              <a:rPr lang="ru-RU" sz="2000" b="1" dirty="0"/>
              <a:t>марта по </a:t>
            </a:r>
            <a:r>
              <a:rPr lang="ru-RU" sz="2000" b="1" dirty="0" smtClean="0"/>
              <a:t>02 апреля 2017 года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              </a:t>
            </a:r>
            <a:r>
              <a:rPr lang="ru-RU" sz="2000" b="1" dirty="0"/>
              <a:t>(7 календарных дней)</a:t>
            </a:r>
          </a:p>
          <a:p>
            <a:r>
              <a:rPr lang="ru-RU" sz="2000" dirty="0" smtClean="0"/>
              <a:t> </a:t>
            </a:r>
            <a:r>
              <a:rPr lang="ru-RU" sz="2000" b="1" dirty="0"/>
              <a:t>с </a:t>
            </a:r>
            <a:r>
              <a:rPr lang="ru-RU" sz="2000" b="1" dirty="0" smtClean="0"/>
              <a:t>06 </a:t>
            </a:r>
            <a:r>
              <a:rPr lang="ru-RU" sz="2000" b="1" dirty="0"/>
              <a:t>мая по </a:t>
            </a:r>
            <a:r>
              <a:rPr lang="ru-RU" sz="2000" b="1" dirty="0" smtClean="0"/>
              <a:t>09 </a:t>
            </a:r>
            <a:r>
              <a:rPr lang="ru-RU" sz="2000" b="1" dirty="0"/>
              <a:t>мая </a:t>
            </a:r>
            <a:r>
              <a:rPr lang="ru-RU" sz="2000" b="1" dirty="0" smtClean="0"/>
              <a:t>2017 </a:t>
            </a:r>
            <a:r>
              <a:rPr lang="ru-RU" sz="2000" b="1" dirty="0"/>
              <a:t>года </a:t>
            </a:r>
            <a:r>
              <a:rPr lang="ru-RU" sz="2000" b="1" dirty="0" smtClean="0"/>
              <a:t>(4 </a:t>
            </a:r>
            <a:r>
              <a:rPr lang="ru-RU" sz="2000" b="1" dirty="0"/>
              <a:t>календарных дня</a:t>
            </a:r>
            <a:r>
              <a:rPr lang="ru-RU" sz="2000" b="1" dirty="0" smtClean="0"/>
              <a:t>)</a:t>
            </a:r>
          </a:p>
          <a:p>
            <a:pPr marL="0" indent="0" algn="just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Окончание </a:t>
            </a:r>
            <a:r>
              <a:rPr lang="ru-RU" sz="2000" b="1" dirty="0"/>
              <a:t>учебного  года:</a:t>
            </a:r>
          </a:p>
          <a:p>
            <a:pPr algn="just"/>
            <a:r>
              <a:rPr lang="ru-RU" sz="2000" b="1" dirty="0" smtClean="0"/>
              <a:t>1 </a:t>
            </a:r>
            <a:r>
              <a:rPr lang="ru-RU" sz="2000" b="1" dirty="0"/>
              <a:t>– 8, 10 классы – </a:t>
            </a:r>
            <a:r>
              <a:rPr lang="ru-RU" sz="2000" b="1" dirty="0" smtClean="0"/>
              <a:t>26 </a:t>
            </a:r>
            <a:r>
              <a:rPr lang="ru-RU" sz="2000" b="1" dirty="0"/>
              <a:t>мая </a:t>
            </a:r>
            <a:r>
              <a:rPr lang="ru-RU" sz="2000" b="1" dirty="0" smtClean="0"/>
              <a:t>2017 </a:t>
            </a:r>
            <a:r>
              <a:rPr lang="ru-RU" sz="2000" b="1" dirty="0"/>
              <a:t>г.</a:t>
            </a:r>
          </a:p>
          <a:p>
            <a:pPr algn="just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6452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</TotalTime>
  <Words>654</Words>
  <Application>Microsoft Office PowerPoint</Application>
  <PresentationFormat>Экран (4:3)</PresentationFormat>
  <Paragraphs>151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Получение основного общего образования</vt:lpstr>
      <vt:lpstr>Что такое «основное общее образование»? </vt:lpstr>
      <vt:lpstr>Слайд 3</vt:lpstr>
      <vt:lpstr>Где и в какой форме можно получить основное общее образование? </vt:lpstr>
      <vt:lpstr>Какой срок установлен для получения основного общего образования в Российской Федерации? </vt:lpstr>
      <vt:lpstr>Слайд 6</vt:lpstr>
      <vt:lpstr>Является ли обязательным изучение второго иностранного языка?</vt:lpstr>
      <vt:lpstr>Что такое Учебный план и  индивидуальный учебный план?</vt:lpstr>
      <vt:lpstr>Что такое  календарный учебный график? </vt:lpstr>
      <vt:lpstr>Что является отличительной особенностью  нового Стандарта?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«основное общее образование»</dc:title>
  <dc:creator>ACER</dc:creator>
  <cp:lastModifiedBy>User</cp:lastModifiedBy>
  <cp:revision>18</cp:revision>
  <dcterms:created xsi:type="dcterms:W3CDTF">2016-10-13T17:55:14Z</dcterms:created>
  <dcterms:modified xsi:type="dcterms:W3CDTF">2016-10-17T18:48:53Z</dcterms:modified>
</cp:coreProperties>
</file>